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sldIdLst>
    <p:sldId id="256" r:id="rId2"/>
    <p:sldId id="260" r:id="rId3"/>
    <p:sldId id="258" r:id="rId4"/>
    <p:sldId id="259" r:id="rId5"/>
    <p:sldId id="261" r:id="rId6"/>
    <p:sldId id="265" r:id="rId7"/>
    <p:sldId id="25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6" r:id="rId17"/>
    <p:sldId id="276" r:id="rId18"/>
    <p:sldId id="263" r:id="rId19"/>
    <p:sldId id="264" r:id="rId20"/>
    <p:sldId id="277" r:id="rId21"/>
    <p:sldId id="267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4645B-50B3-496D-BE62-106046F097DB}" v="497" dt="2021-07-21T12:48:32.286"/>
    <p1510:client id="{4E52EDBD-B05E-4E55-8EDF-F696B6DA25E4}" v="1303" dt="2021-07-21T17:59:34.587"/>
    <p1510:client id="{4F6872AD-00B4-4BB0-87D8-9AC842CFF960}" v="222" dt="2021-07-21T14:58:14.646"/>
    <p1510:client id="{581B42AB-BCA2-481B-B9B5-0B2914A5B9C8}" v="184" dt="2021-07-21T18:16:33.635"/>
    <p1510:client id="{66A44B0B-30F7-4CEE-A253-23A817FD1AE4}" v="117" dt="2021-07-21T18:23:07.750"/>
    <p1510:client id="{6BA28D5C-34FF-4458-8D21-239D92D7A994}" v="97" dt="2021-07-21T12:57:57.975"/>
    <p1510:client id="{95C1FEF8-1734-499A-9907-07286C9441C8}" v="8" dt="2021-07-21T18:03:12.784"/>
    <p1510:client id="{9F6F5FAD-B0F1-4BF1-B5C8-6038EA7F8E9A}" v="511" dt="2021-07-20T05:32:29.066"/>
    <p1510:client id="{B742D8C7-F6E8-49B4-B620-9CCAF2C7F063}" v="1359" dt="2021-07-20T06:23:00.752"/>
    <p1510:client id="{B7C9C872-DD09-433A-B344-A8955612477B}" v="21" dt="2021-07-21T18:07:25.377"/>
    <p1510:client id="{CA01DC2A-B77A-4C43-8F8D-BD1B08409546}" v="139" dt="2021-07-20T05:13:35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2C6E23-6BD6-4D23-8550-006B64896BCF}" type="doc">
      <dgm:prSet loTypeId="urn:microsoft.com/office/officeart/2005/8/layout/cycle2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79D9AD-795E-4CB6-9C37-734A603AE59E}">
      <dgm:prSet phldrT="[Text]" phldr="0"/>
      <dgm:spPr/>
      <dgm:t>
        <a:bodyPr/>
        <a:lstStyle/>
        <a:p>
          <a:r>
            <a:rPr lang="en-US">
              <a:latin typeface="Meiryo"/>
            </a:rPr>
            <a:t>Sense</a:t>
          </a:r>
          <a:endParaRPr lang="en-US"/>
        </a:p>
      </dgm:t>
    </dgm:pt>
    <dgm:pt modelId="{5C548D30-450D-45DF-944C-9BEF51BF2035}" type="parTrans" cxnId="{42228B2A-6F68-411D-A620-A97A8D8CCA18}">
      <dgm:prSet/>
      <dgm:spPr/>
      <dgm:t>
        <a:bodyPr/>
        <a:lstStyle/>
        <a:p>
          <a:endParaRPr lang="en-US"/>
        </a:p>
      </dgm:t>
    </dgm:pt>
    <dgm:pt modelId="{5758275E-D79C-4674-9D75-B9DFAE4B46DA}" type="sibTrans" cxnId="{42228B2A-6F68-411D-A620-A97A8D8CCA18}">
      <dgm:prSet/>
      <dgm:spPr/>
      <dgm:t>
        <a:bodyPr/>
        <a:lstStyle/>
        <a:p>
          <a:endParaRPr lang="en-US"/>
        </a:p>
      </dgm:t>
    </dgm:pt>
    <dgm:pt modelId="{73B8FACC-BE1B-4CAF-B717-286AB6562922}">
      <dgm:prSet phldrT="[Text]" phldr="0"/>
      <dgm:spPr/>
      <dgm:t>
        <a:bodyPr/>
        <a:lstStyle/>
        <a:p>
          <a:r>
            <a:rPr lang="en-US">
              <a:latin typeface="Meiryo"/>
            </a:rPr>
            <a:t>Act</a:t>
          </a:r>
          <a:endParaRPr lang="en-US"/>
        </a:p>
      </dgm:t>
    </dgm:pt>
    <dgm:pt modelId="{0BBC5F8E-5C58-47CE-A2BB-C69E36C06DDF}" type="parTrans" cxnId="{DA383161-7912-43AF-B0B6-7CDC2A4E9C08}">
      <dgm:prSet/>
      <dgm:spPr/>
      <dgm:t>
        <a:bodyPr/>
        <a:lstStyle/>
        <a:p>
          <a:endParaRPr lang="en-US"/>
        </a:p>
      </dgm:t>
    </dgm:pt>
    <dgm:pt modelId="{6FCFFD59-745B-4861-9A24-A277AD9C407B}" type="sibTrans" cxnId="{DA383161-7912-43AF-B0B6-7CDC2A4E9C08}">
      <dgm:prSet/>
      <dgm:spPr/>
      <dgm:t>
        <a:bodyPr/>
        <a:lstStyle/>
        <a:p>
          <a:endParaRPr lang="en-US"/>
        </a:p>
      </dgm:t>
    </dgm:pt>
    <dgm:pt modelId="{BD134E2C-597E-48A5-BB94-5183476F8D78}">
      <dgm:prSet phldr="0"/>
      <dgm:spPr/>
      <dgm:t>
        <a:bodyPr/>
        <a:lstStyle/>
        <a:p>
          <a:pPr rtl="0"/>
          <a:r>
            <a:rPr lang="en-US">
              <a:latin typeface="Meiryo"/>
            </a:rPr>
            <a:t>Think</a:t>
          </a:r>
        </a:p>
      </dgm:t>
    </dgm:pt>
    <dgm:pt modelId="{F9D596AA-3E81-4FAD-B56A-65BCBCCCDD89}" type="parTrans" cxnId="{F214F6BE-5C56-4E9F-AAE3-DE23364E54C1}">
      <dgm:prSet/>
      <dgm:spPr/>
    </dgm:pt>
    <dgm:pt modelId="{051BDC1D-48EB-49DE-AC1C-4A7898229BBD}" type="sibTrans" cxnId="{F214F6BE-5C56-4E9F-AAE3-DE23364E54C1}">
      <dgm:prSet/>
      <dgm:spPr/>
      <dgm:t>
        <a:bodyPr/>
        <a:lstStyle/>
        <a:p>
          <a:endParaRPr lang="en-US"/>
        </a:p>
      </dgm:t>
    </dgm:pt>
    <dgm:pt modelId="{1EDC2BDB-FB4E-4D86-AB22-960ADD0AB529}" type="pres">
      <dgm:prSet presAssocID="{BA2C6E23-6BD6-4D23-8550-006B64896BCF}" presName="cycle" presStyleCnt="0">
        <dgm:presLayoutVars>
          <dgm:dir/>
          <dgm:resizeHandles val="exact"/>
        </dgm:presLayoutVars>
      </dgm:prSet>
      <dgm:spPr/>
    </dgm:pt>
    <dgm:pt modelId="{B22CDA74-5206-47A0-874A-F07C5ADFA6AC}" type="pres">
      <dgm:prSet presAssocID="{FB79D9AD-795E-4CB6-9C37-734A603AE59E}" presName="node" presStyleLbl="node1" presStyleIdx="0" presStyleCnt="3">
        <dgm:presLayoutVars>
          <dgm:bulletEnabled val="1"/>
        </dgm:presLayoutVars>
      </dgm:prSet>
      <dgm:spPr/>
    </dgm:pt>
    <dgm:pt modelId="{1857D020-B7A9-41BB-8ABC-16BE87530576}" type="pres">
      <dgm:prSet presAssocID="{5758275E-D79C-4674-9D75-B9DFAE4B46DA}" presName="sibTrans" presStyleLbl="sibTrans2D1" presStyleIdx="0" presStyleCnt="3"/>
      <dgm:spPr/>
    </dgm:pt>
    <dgm:pt modelId="{6DC3B7D9-8842-4637-8DC0-8E393AA4111A}" type="pres">
      <dgm:prSet presAssocID="{5758275E-D79C-4674-9D75-B9DFAE4B46DA}" presName="connectorText" presStyleLbl="sibTrans2D1" presStyleIdx="0" presStyleCnt="3"/>
      <dgm:spPr/>
    </dgm:pt>
    <dgm:pt modelId="{EDAF299C-117A-44D8-8105-6ADB2BFFE724}" type="pres">
      <dgm:prSet presAssocID="{BD134E2C-597E-48A5-BB94-5183476F8D78}" presName="node" presStyleLbl="node1" presStyleIdx="1" presStyleCnt="3">
        <dgm:presLayoutVars>
          <dgm:bulletEnabled val="1"/>
        </dgm:presLayoutVars>
      </dgm:prSet>
      <dgm:spPr/>
    </dgm:pt>
    <dgm:pt modelId="{9CDADCFC-2BBB-419D-8D0A-375F00BF3A79}" type="pres">
      <dgm:prSet presAssocID="{051BDC1D-48EB-49DE-AC1C-4A7898229BBD}" presName="sibTrans" presStyleLbl="sibTrans2D1" presStyleIdx="1" presStyleCnt="3"/>
      <dgm:spPr/>
    </dgm:pt>
    <dgm:pt modelId="{1BF2F517-68E9-4739-9130-52D627F10654}" type="pres">
      <dgm:prSet presAssocID="{051BDC1D-48EB-49DE-AC1C-4A7898229BBD}" presName="connectorText" presStyleLbl="sibTrans2D1" presStyleIdx="1" presStyleCnt="3"/>
      <dgm:spPr/>
    </dgm:pt>
    <dgm:pt modelId="{542C81B0-3ECE-4D21-9719-57805013CEA4}" type="pres">
      <dgm:prSet presAssocID="{73B8FACC-BE1B-4CAF-B717-286AB6562922}" presName="node" presStyleLbl="node1" presStyleIdx="2" presStyleCnt="3">
        <dgm:presLayoutVars>
          <dgm:bulletEnabled val="1"/>
        </dgm:presLayoutVars>
      </dgm:prSet>
      <dgm:spPr/>
    </dgm:pt>
    <dgm:pt modelId="{1037B2AD-9491-4A7E-8FA3-893738F93414}" type="pres">
      <dgm:prSet presAssocID="{6FCFFD59-745B-4861-9A24-A277AD9C407B}" presName="sibTrans" presStyleLbl="sibTrans2D1" presStyleIdx="2" presStyleCnt="3"/>
      <dgm:spPr/>
    </dgm:pt>
    <dgm:pt modelId="{3B483FF7-8F0C-4F11-8377-2F68B7C20327}" type="pres">
      <dgm:prSet presAssocID="{6FCFFD59-745B-4861-9A24-A277AD9C407B}" presName="connectorText" presStyleLbl="sibTrans2D1" presStyleIdx="2" presStyleCnt="3"/>
      <dgm:spPr/>
    </dgm:pt>
  </dgm:ptLst>
  <dgm:cxnLst>
    <dgm:cxn modelId="{42228B2A-6F68-411D-A620-A97A8D8CCA18}" srcId="{BA2C6E23-6BD6-4D23-8550-006B64896BCF}" destId="{FB79D9AD-795E-4CB6-9C37-734A603AE59E}" srcOrd="0" destOrd="0" parTransId="{5C548D30-450D-45DF-944C-9BEF51BF2035}" sibTransId="{5758275E-D79C-4674-9D75-B9DFAE4B46DA}"/>
    <dgm:cxn modelId="{7F7CBE2C-1B3A-4542-A782-86A9347C8BC2}" type="presOf" srcId="{BD134E2C-597E-48A5-BB94-5183476F8D78}" destId="{EDAF299C-117A-44D8-8105-6ADB2BFFE724}" srcOrd="0" destOrd="0" presId="urn:microsoft.com/office/officeart/2005/8/layout/cycle2"/>
    <dgm:cxn modelId="{EA40FA3B-211C-484A-B5A0-E55AD9FE0CFD}" type="presOf" srcId="{FB79D9AD-795E-4CB6-9C37-734A603AE59E}" destId="{B22CDA74-5206-47A0-874A-F07C5ADFA6AC}" srcOrd="0" destOrd="0" presId="urn:microsoft.com/office/officeart/2005/8/layout/cycle2"/>
    <dgm:cxn modelId="{DA383161-7912-43AF-B0B6-7CDC2A4E9C08}" srcId="{BA2C6E23-6BD6-4D23-8550-006B64896BCF}" destId="{73B8FACC-BE1B-4CAF-B717-286AB6562922}" srcOrd="2" destOrd="0" parTransId="{0BBC5F8E-5C58-47CE-A2BB-C69E36C06DDF}" sibTransId="{6FCFFD59-745B-4861-9A24-A277AD9C407B}"/>
    <dgm:cxn modelId="{544A6167-3C9D-4609-8097-0D84920DC416}" type="presOf" srcId="{5758275E-D79C-4674-9D75-B9DFAE4B46DA}" destId="{1857D020-B7A9-41BB-8ABC-16BE87530576}" srcOrd="0" destOrd="0" presId="urn:microsoft.com/office/officeart/2005/8/layout/cycle2"/>
    <dgm:cxn modelId="{FB14334B-DAC0-49E6-AB99-B6B7951185A6}" type="presOf" srcId="{051BDC1D-48EB-49DE-AC1C-4A7898229BBD}" destId="{9CDADCFC-2BBB-419D-8D0A-375F00BF3A79}" srcOrd="0" destOrd="0" presId="urn:microsoft.com/office/officeart/2005/8/layout/cycle2"/>
    <dgm:cxn modelId="{0F8F6B7E-2455-4ECB-ADC1-951C0335182A}" type="presOf" srcId="{6FCFFD59-745B-4861-9A24-A277AD9C407B}" destId="{3B483FF7-8F0C-4F11-8377-2F68B7C20327}" srcOrd="1" destOrd="0" presId="urn:microsoft.com/office/officeart/2005/8/layout/cycle2"/>
    <dgm:cxn modelId="{5EFC9281-9E4D-4377-89EB-290CD964CA2B}" type="presOf" srcId="{73B8FACC-BE1B-4CAF-B717-286AB6562922}" destId="{542C81B0-3ECE-4D21-9719-57805013CEA4}" srcOrd="0" destOrd="0" presId="urn:microsoft.com/office/officeart/2005/8/layout/cycle2"/>
    <dgm:cxn modelId="{C5D1BA9F-51DF-4801-9CC2-FB503FF97C3D}" type="presOf" srcId="{BA2C6E23-6BD6-4D23-8550-006B64896BCF}" destId="{1EDC2BDB-FB4E-4D86-AB22-960ADD0AB529}" srcOrd="0" destOrd="0" presId="urn:microsoft.com/office/officeart/2005/8/layout/cycle2"/>
    <dgm:cxn modelId="{818031A9-F8D4-4BC5-9273-5CCFAC5A0E24}" type="presOf" srcId="{6FCFFD59-745B-4861-9A24-A277AD9C407B}" destId="{1037B2AD-9491-4A7E-8FA3-893738F93414}" srcOrd="0" destOrd="0" presId="urn:microsoft.com/office/officeart/2005/8/layout/cycle2"/>
    <dgm:cxn modelId="{008C13BA-B468-4881-891B-80C691F897FB}" type="presOf" srcId="{5758275E-D79C-4674-9D75-B9DFAE4B46DA}" destId="{6DC3B7D9-8842-4637-8DC0-8E393AA4111A}" srcOrd="1" destOrd="0" presId="urn:microsoft.com/office/officeart/2005/8/layout/cycle2"/>
    <dgm:cxn modelId="{F214F6BE-5C56-4E9F-AAE3-DE23364E54C1}" srcId="{BA2C6E23-6BD6-4D23-8550-006B64896BCF}" destId="{BD134E2C-597E-48A5-BB94-5183476F8D78}" srcOrd="1" destOrd="0" parTransId="{F9D596AA-3E81-4FAD-B56A-65BCBCCCDD89}" sibTransId="{051BDC1D-48EB-49DE-AC1C-4A7898229BBD}"/>
    <dgm:cxn modelId="{515B92C4-B290-4113-AE83-BAE912741133}" type="presOf" srcId="{051BDC1D-48EB-49DE-AC1C-4A7898229BBD}" destId="{1BF2F517-68E9-4739-9130-52D627F10654}" srcOrd="1" destOrd="0" presId="urn:microsoft.com/office/officeart/2005/8/layout/cycle2"/>
    <dgm:cxn modelId="{B8A877F8-378B-44C8-8534-9EAFEA6CDB81}" type="presParOf" srcId="{1EDC2BDB-FB4E-4D86-AB22-960ADD0AB529}" destId="{B22CDA74-5206-47A0-874A-F07C5ADFA6AC}" srcOrd="0" destOrd="0" presId="urn:microsoft.com/office/officeart/2005/8/layout/cycle2"/>
    <dgm:cxn modelId="{8F4C3E6E-08CB-4C20-980D-C554DA0988A7}" type="presParOf" srcId="{1EDC2BDB-FB4E-4D86-AB22-960ADD0AB529}" destId="{1857D020-B7A9-41BB-8ABC-16BE87530576}" srcOrd="1" destOrd="0" presId="urn:microsoft.com/office/officeart/2005/8/layout/cycle2"/>
    <dgm:cxn modelId="{37D1A807-50AD-4D5D-BEE5-950EAB4FEFE8}" type="presParOf" srcId="{1857D020-B7A9-41BB-8ABC-16BE87530576}" destId="{6DC3B7D9-8842-4637-8DC0-8E393AA4111A}" srcOrd="0" destOrd="0" presId="urn:microsoft.com/office/officeart/2005/8/layout/cycle2"/>
    <dgm:cxn modelId="{8AE4EEFB-8BB0-492D-886F-8EB0E88FCD01}" type="presParOf" srcId="{1EDC2BDB-FB4E-4D86-AB22-960ADD0AB529}" destId="{EDAF299C-117A-44D8-8105-6ADB2BFFE724}" srcOrd="2" destOrd="0" presId="urn:microsoft.com/office/officeart/2005/8/layout/cycle2"/>
    <dgm:cxn modelId="{1FB8625A-0609-468E-8C82-2BD17E059A1F}" type="presParOf" srcId="{1EDC2BDB-FB4E-4D86-AB22-960ADD0AB529}" destId="{9CDADCFC-2BBB-419D-8D0A-375F00BF3A79}" srcOrd="3" destOrd="0" presId="urn:microsoft.com/office/officeart/2005/8/layout/cycle2"/>
    <dgm:cxn modelId="{7FC4D8D9-8405-4223-BE36-AC1766ABAC28}" type="presParOf" srcId="{9CDADCFC-2BBB-419D-8D0A-375F00BF3A79}" destId="{1BF2F517-68E9-4739-9130-52D627F10654}" srcOrd="0" destOrd="0" presId="urn:microsoft.com/office/officeart/2005/8/layout/cycle2"/>
    <dgm:cxn modelId="{01570EA6-8708-4DD2-A9BA-F63D55179537}" type="presParOf" srcId="{1EDC2BDB-FB4E-4D86-AB22-960ADD0AB529}" destId="{542C81B0-3ECE-4D21-9719-57805013CEA4}" srcOrd="4" destOrd="0" presId="urn:microsoft.com/office/officeart/2005/8/layout/cycle2"/>
    <dgm:cxn modelId="{867CBB86-AFD2-4F8C-8D4D-4CC6A77A6508}" type="presParOf" srcId="{1EDC2BDB-FB4E-4D86-AB22-960ADD0AB529}" destId="{1037B2AD-9491-4A7E-8FA3-893738F93414}" srcOrd="5" destOrd="0" presId="urn:microsoft.com/office/officeart/2005/8/layout/cycle2"/>
    <dgm:cxn modelId="{1F914D5E-4891-479E-B53C-415A17892833}" type="presParOf" srcId="{1037B2AD-9491-4A7E-8FA3-893738F93414}" destId="{3B483FF7-8F0C-4F11-8377-2F68B7C2032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CDA74-5206-47A0-874A-F07C5ADFA6AC}">
      <dsp:nvSpPr>
        <dsp:cNvPr id="0" name=""/>
        <dsp:cNvSpPr/>
      </dsp:nvSpPr>
      <dsp:spPr>
        <a:xfrm>
          <a:off x="1836836" y="138"/>
          <a:ext cx="1507926" cy="15079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Sense</a:t>
          </a:r>
          <a:endParaRPr lang="en-US" sz="2700" kern="1200"/>
        </a:p>
      </dsp:txBody>
      <dsp:txXfrm>
        <a:off x="2057667" y="220969"/>
        <a:ext cx="1066264" cy="1066264"/>
      </dsp:txXfrm>
    </dsp:sp>
    <dsp:sp modelId="{1857D020-B7A9-41BB-8ABC-16BE87530576}">
      <dsp:nvSpPr>
        <dsp:cNvPr id="0" name=""/>
        <dsp:cNvSpPr/>
      </dsp:nvSpPr>
      <dsp:spPr>
        <a:xfrm rot="3600000">
          <a:off x="2950804" y="1469495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80795" y="1519334"/>
        <a:ext cx="279917" cy="305355"/>
      </dsp:txXfrm>
    </dsp:sp>
    <dsp:sp modelId="{EDAF299C-117A-44D8-8105-6ADB2BFFE724}">
      <dsp:nvSpPr>
        <dsp:cNvPr id="0" name=""/>
        <dsp:cNvSpPr/>
      </dsp:nvSpPr>
      <dsp:spPr>
        <a:xfrm>
          <a:off x="2968047" y="1959453"/>
          <a:ext cx="1507926" cy="15079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Think</a:t>
          </a:r>
        </a:p>
      </dsp:txBody>
      <dsp:txXfrm>
        <a:off x="3188878" y="2180284"/>
        <a:ext cx="1066264" cy="1066264"/>
      </dsp:txXfrm>
    </dsp:sp>
    <dsp:sp modelId="{9CDADCFC-2BBB-419D-8D0A-375F00BF3A79}">
      <dsp:nvSpPr>
        <dsp:cNvPr id="0" name=""/>
        <dsp:cNvSpPr/>
      </dsp:nvSpPr>
      <dsp:spPr>
        <a:xfrm rot="10800000">
          <a:off x="2402175" y="2458953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522140" y="2560738"/>
        <a:ext cx="279917" cy="305355"/>
      </dsp:txXfrm>
    </dsp:sp>
    <dsp:sp modelId="{542C81B0-3ECE-4D21-9719-57805013CEA4}">
      <dsp:nvSpPr>
        <dsp:cNvPr id="0" name=""/>
        <dsp:cNvSpPr/>
      </dsp:nvSpPr>
      <dsp:spPr>
        <a:xfrm>
          <a:off x="705625" y="1959453"/>
          <a:ext cx="1507926" cy="15079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Meiryo"/>
            </a:rPr>
            <a:t>Act</a:t>
          </a:r>
          <a:endParaRPr lang="en-US" sz="2700" kern="1200"/>
        </a:p>
      </dsp:txBody>
      <dsp:txXfrm>
        <a:off x="926456" y="2180284"/>
        <a:ext cx="1066264" cy="1066264"/>
      </dsp:txXfrm>
    </dsp:sp>
    <dsp:sp modelId="{1037B2AD-9491-4A7E-8FA3-893738F93414}">
      <dsp:nvSpPr>
        <dsp:cNvPr id="0" name=""/>
        <dsp:cNvSpPr/>
      </dsp:nvSpPr>
      <dsp:spPr>
        <a:xfrm rot="18000000">
          <a:off x="1819594" y="1489097"/>
          <a:ext cx="399882" cy="508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49585" y="1642828"/>
        <a:ext cx="279917" cy="305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7/21/2021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8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5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7/21/2021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6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7/21/2021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1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7/21/2021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551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7/21/2021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8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7/21/2021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4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8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jPo2wzvdw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-jPo2wzvdw?feature=oembed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dscodecs.com/finite-state-machine-games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qiao.github.io/PathFinding.js/visual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smart.com/en/difference-between-machine-learning-deep-learning" TargetMode="External"/><Relationship Id="rId2" Type="http://schemas.openxmlformats.org/officeDocument/2006/relationships/hyperlink" Target="https://www.ibm.com/cloud/learn/machine-learn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Artificial_intelligence" TargetMode="External"/><Relationship Id="rId4" Type="http://schemas.openxmlformats.org/officeDocument/2006/relationships/hyperlink" Target="https://www.zdnet.com/article/what-is-ai-everything-you-need-to-know-about-artificial-intellig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4Ye70M3rZ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5" name="Group 9">
            <a:extLst>
              <a:ext uri="{FF2B5EF4-FFF2-40B4-BE49-F238E27FC236}">
                <a16:creationId xmlns:a16="http://schemas.microsoft.com/office/drawing/2014/main" id="{BE312684-34E6-4414-83D2-62B3C76BC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934058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4F4760-8690-4B2E-87EE-6BD660BA8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FBA7E51E-7B6A-4A79-8F84-47C845C7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3C85561-90D2-4AFA-B2C5-F2D61D86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9026B71D-5A6F-48FE-AC6A-D7AAA0180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530" y="1346268"/>
            <a:ext cx="7983942" cy="3125338"/>
          </a:xfrm>
        </p:spPr>
        <p:txBody>
          <a:bodyPr anchor="b">
            <a:normAutofit/>
          </a:bodyPr>
          <a:lstStyle/>
          <a:p>
            <a:r>
              <a:rPr lang="en-US" sz="6600"/>
              <a:t>AI in Game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529" y="4471606"/>
            <a:ext cx="7645419" cy="1117151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/>
              <a:t>Dr. Mousavi – Shiraz University</a:t>
            </a:r>
          </a:p>
          <a:p>
            <a:pPr>
              <a:lnSpc>
                <a:spcPct val="120000"/>
              </a:lnSpc>
            </a:pPr>
            <a:r>
              <a:rPr lang="en-US" sz="2200"/>
              <a:t>By Hossain </a:t>
            </a:r>
            <a:r>
              <a:rPr lang="en-US" sz="2200" err="1"/>
              <a:t>Khademian</a:t>
            </a:r>
            <a:r>
              <a:rPr lang="en-US" sz="2200"/>
              <a:t> – Summer 2021</a:t>
            </a:r>
          </a:p>
        </p:txBody>
      </p: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6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Sense - Vision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Quite complicated to test visibility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Compute vector to each object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en-US" sz="1400">
                <a:ea typeface="+mn-lt"/>
                <a:cs typeface="+mn-lt"/>
              </a:rPr>
              <a:t>magnitude (is it too far away?)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en-US" sz="1400">
                <a:ea typeface="+mn-lt"/>
                <a:cs typeface="+mn-lt"/>
              </a:rPr>
              <a:t>Check angle (dot product) (within 120° viewing angle?)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en-US" sz="1400">
                <a:ea typeface="+mn-lt"/>
                <a:cs typeface="+mn-lt"/>
              </a:rPr>
              <a:t>Check if obscured (Most expensive: so do last)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endParaRPr lang="en-US" sz="1400">
              <a:ea typeface="Meiryo"/>
            </a:endParaRPr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  <a:hlinkClick r:id="rId3"/>
              </a:rPr>
              <a:t>https://youtu.be/3-jPo2wzvdw</a:t>
            </a:r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</p:txBody>
      </p:sp>
      <p:sp>
        <p:nvSpPr>
          <p:cNvPr id="20" name="Freeform: Shape 18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2397F8BC-B0F7-438D-B208-3CA9D29F3F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73130" y="1266878"/>
            <a:ext cx="3774974" cy="28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Sense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09728" tIns="109728" rIns="109728" bIns="91440" rtlCol="0" anchor="t">
            <a:normAutofit fontScale="92500"/>
          </a:bodyPr>
          <a:lstStyle/>
          <a:p>
            <a:pPr lvl="1"/>
            <a:r>
              <a:rPr lang="en-US" b="1">
                <a:ea typeface="+mn-lt"/>
                <a:cs typeface="+mn-lt"/>
              </a:rPr>
              <a:t>Hearing</a:t>
            </a:r>
            <a:endParaRPr lang="en-US">
              <a:ea typeface="Meiryo"/>
            </a:endParaRPr>
          </a:p>
          <a:p>
            <a:pPr marL="2857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Example: </a:t>
            </a:r>
            <a:endParaRPr lang="en-US"/>
          </a:p>
          <a:p>
            <a:pPr marL="285750" lvl="3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tip-toe past, enemy doesn’t hear</a:t>
            </a:r>
          </a:p>
          <a:p>
            <a:pPr marL="285750" lvl="3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run past, enemy hears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Implement  as event-driven</a:t>
            </a:r>
            <a:endParaRPr lang="en-US">
              <a:ea typeface="Meiryo"/>
            </a:endParaRPr>
          </a:p>
          <a:p>
            <a:pPr marL="285750" lvl="2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When player performs action</a:t>
            </a:r>
          </a:p>
          <a:p>
            <a:pPr marL="285750" lvl="2" indent="-285750">
              <a:buFont typeface="Courier New"/>
              <a:buChar char="o"/>
            </a:pPr>
            <a:r>
              <a:rPr lang="en-US" i="0">
                <a:ea typeface="+mn-lt"/>
                <a:cs typeface="+mn-lt"/>
              </a:rPr>
              <a:t>notify agents within range</a:t>
            </a:r>
            <a:endParaRPr lang="en-US">
              <a:ea typeface="Meiryo"/>
            </a:endParaRPr>
          </a:p>
          <a:p>
            <a:pPr marL="285750" lvl="2" indent="-285750">
              <a:buFont typeface="Courier New"/>
              <a:buChar char="o"/>
            </a:pPr>
            <a:endParaRPr lang="en-US">
              <a:ea typeface="Meiry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C6662-61EF-471F-9254-CD16B82457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09728" tIns="109728" rIns="109728" bIns="91440" rtlCol="0" anchor="t">
            <a:normAutofit fontScale="92500"/>
          </a:bodyPr>
          <a:lstStyle/>
          <a:p>
            <a:r>
              <a:rPr lang="en-US" sz="1600" b="1">
                <a:ea typeface="+mn-lt"/>
                <a:cs typeface="+mn-lt"/>
              </a:rPr>
              <a:t>Communication</a:t>
            </a:r>
          </a:p>
          <a:p>
            <a:pPr marL="285750" lvl="1" indent="-285750">
              <a:buFont typeface="Arial,Sans-Serif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Sensing data from other agents</a:t>
            </a:r>
          </a:p>
          <a:p>
            <a:pPr marL="285750" lvl="1" indent="-285750">
              <a:buFont typeface="Courier New,monospace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instant (connected by radio)</a:t>
            </a:r>
          </a:p>
          <a:p>
            <a:pPr marL="285750" lvl="1" indent="-285750">
              <a:buFont typeface="Courier New,monospace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hearing (loud shout)</a:t>
            </a:r>
          </a:p>
          <a:p>
            <a:r>
              <a:rPr lang="en-US" sz="1600" b="1">
                <a:ea typeface="+mn-lt"/>
                <a:cs typeface="+mn-lt"/>
              </a:rPr>
              <a:t>Reaction times 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Sensing may take some time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Build in delay Implement (simple timers)</a:t>
            </a:r>
          </a:p>
        </p:txBody>
      </p:sp>
    </p:spTree>
    <p:extLst>
      <p:ext uri="{BB962C8B-B14F-4D97-AF65-F5344CB8AC3E}">
        <p14:creationId xmlns:p14="http://schemas.microsoft.com/office/powerpoint/2010/main" val="268897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b="0">
                <a:ea typeface="+mj-lt"/>
                <a:cs typeface="+mj-lt"/>
              </a:rPr>
              <a:t>Game Agents</a:t>
            </a:r>
            <a:br>
              <a:rPr lang="en-US" sz="3000" b="0">
                <a:ea typeface="+mj-lt"/>
                <a:cs typeface="+mj-lt"/>
              </a:rPr>
            </a:br>
            <a:r>
              <a:rPr lang="en-US" sz="3000" b="0">
                <a:ea typeface="+mj-lt"/>
                <a:cs typeface="+mj-lt"/>
              </a:rPr>
              <a:t>Thinking</a:t>
            </a:r>
            <a:endParaRPr lang="en-US" sz="3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lvl="2" indent="-285750">
              <a:lnSpc>
                <a:spcPct val="130000"/>
              </a:lnSpc>
              <a:buFont typeface="Arial"/>
              <a:buChar char="•"/>
            </a:pPr>
            <a:r>
              <a:rPr lang="en-US" sz="1500" i="0">
                <a:ea typeface="+mn-lt"/>
                <a:cs typeface="+mn-lt"/>
              </a:rPr>
              <a:t>Evaluate information</a:t>
            </a:r>
            <a:endParaRPr lang="en-US" sz="1500"/>
          </a:p>
          <a:p>
            <a:pPr marL="285750" lvl="2" indent="-285750">
              <a:lnSpc>
                <a:spcPct val="130000"/>
              </a:lnSpc>
              <a:buFont typeface="Arial"/>
              <a:buChar char="•"/>
            </a:pPr>
            <a:r>
              <a:rPr lang="en-US" sz="1500" i="0">
                <a:ea typeface="+mn-lt"/>
                <a:cs typeface="+mn-lt"/>
              </a:rPr>
              <a:t>Make decision</a:t>
            </a:r>
          </a:p>
          <a:p>
            <a:pPr marL="22860" indent="-342900">
              <a:lnSpc>
                <a:spcPct val="130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Pre-coded expert knowledge</a:t>
            </a:r>
          </a:p>
          <a:p>
            <a:pPr marL="285750" lvl="1" indent="-285750">
              <a:lnSpc>
                <a:spcPct val="130000"/>
              </a:lnSpc>
              <a:buFont typeface="Courier New,monospace"/>
              <a:buChar char="o"/>
            </a:pPr>
            <a:r>
              <a:rPr lang="en-US" sz="1500">
                <a:ea typeface="+mn-lt"/>
                <a:cs typeface="+mn-lt"/>
              </a:rPr>
              <a:t>Typically hand-crafted “if-then” rules</a:t>
            </a:r>
          </a:p>
          <a:p>
            <a:pPr marL="285750" lvl="1" indent="-285750">
              <a:lnSpc>
                <a:spcPct val="130000"/>
              </a:lnSpc>
              <a:buFont typeface="Courier New,monospace"/>
              <a:buChar char="o"/>
            </a:pPr>
            <a:r>
              <a:rPr lang="en-US" sz="1500">
                <a:ea typeface="+mn-lt"/>
                <a:cs typeface="+mn-lt"/>
              </a:rPr>
              <a:t>+ “randomness” to make unpredictable</a:t>
            </a:r>
            <a:endParaRPr lang="en-US" sz="1500"/>
          </a:p>
          <a:p>
            <a:pPr marL="22860" indent="-342900">
              <a:lnSpc>
                <a:spcPct val="130000"/>
              </a:lnSpc>
              <a:buAutoNum type="arabicPeriod"/>
            </a:pPr>
            <a:r>
              <a:rPr lang="en-US" sz="1500">
                <a:ea typeface="+mn-lt"/>
                <a:cs typeface="+mn-lt"/>
              </a:rPr>
              <a:t>Search</a:t>
            </a:r>
            <a:r>
              <a:rPr lang="en-US" sz="1500" i="0">
                <a:ea typeface="+mn-lt"/>
                <a:cs typeface="+mn-lt"/>
              </a:rPr>
              <a:t> algorithm for best (optimal) solution</a:t>
            </a:r>
            <a:r>
              <a:rPr lang="en-US" sz="1500">
                <a:ea typeface="+mn-lt"/>
                <a:cs typeface="+mn-lt"/>
              </a:rPr>
              <a:t> (</a:t>
            </a:r>
            <a:r>
              <a:rPr lang="en-US" sz="1500" i="0">
                <a:ea typeface="+mn-lt"/>
                <a:cs typeface="+mn-lt"/>
              </a:rPr>
              <a:t>MinMax</a:t>
            </a:r>
            <a:r>
              <a:rPr lang="en-US" sz="1500">
                <a:ea typeface="+mn-lt"/>
                <a:cs typeface="+mn-lt"/>
              </a:rPr>
              <a:t>, MinConflict, ...)</a:t>
            </a:r>
            <a:endParaRPr lang="en-US" sz="1500" i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637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95912D7-E1B5-4052-BB4E-B30E5E8F5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" r="15625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66" name="Freeform: Shape 6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8" name="Freeform: Shape 6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20" y="340693"/>
            <a:ext cx="4780129" cy="1388986"/>
          </a:xfrm>
        </p:spPr>
        <p:txBody>
          <a:bodyPr anchor="b">
            <a:normAutofit/>
          </a:bodyPr>
          <a:lstStyle/>
          <a:p>
            <a:r>
              <a:rPr lang="en-US" sz="3000">
                <a:ea typeface="+mj-lt"/>
                <a:cs typeface="+mj-lt"/>
              </a:rPr>
              <a:t>Thinking</a:t>
            </a:r>
            <a:br>
              <a:rPr lang="en-US" sz="3000" b="0">
                <a:ea typeface="+mj-lt"/>
                <a:cs typeface="+mj-lt"/>
              </a:rPr>
            </a:br>
            <a:r>
              <a:rPr lang="en-US" sz="3000">
                <a:ea typeface="+mj-lt"/>
                <a:cs typeface="+mj-lt"/>
              </a:rPr>
              <a:t>F</a:t>
            </a:r>
            <a:r>
              <a:rPr lang="en-US" sz="3000" b="0">
                <a:ea typeface="+mj-lt"/>
                <a:cs typeface="+mj-lt"/>
              </a:rPr>
              <a:t>inite </a:t>
            </a:r>
            <a:r>
              <a:rPr lang="en-US" sz="3000">
                <a:ea typeface="+mj-lt"/>
                <a:cs typeface="+mj-lt"/>
              </a:rPr>
              <a:t>S</a:t>
            </a:r>
            <a:r>
              <a:rPr lang="en-US" sz="3000" b="0">
                <a:ea typeface="+mj-lt"/>
                <a:cs typeface="+mj-lt"/>
              </a:rPr>
              <a:t>tate </a:t>
            </a:r>
            <a:r>
              <a:rPr lang="en-US" sz="3000">
                <a:ea typeface="+mj-lt"/>
                <a:cs typeface="+mj-lt"/>
              </a:rPr>
              <a:t>M</a:t>
            </a:r>
            <a:r>
              <a:rPr lang="en-US" sz="3000" b="0">
                <a:ea typeface="+mj-lt"/>
                <a:cs typeface="+mj-lt"/>
              </a:rPr>
              <a:t>achines</a:t>
            </a:r>
            <a:endParaRPr lang="en-US" sz="3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20" y="1727549"/>
            <a:ext cx="5210549" cy="4125176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lvl="2" indent="-285750">
              <a:buFont typeface="Arial" panose="020B0503020204020204" pitchFamily="34" charset="0"/>
              <a:buChar char="•"/>
            </a:pPr>
            <a:r>
              <a:rPr lang="en-US" i="0">
                <a:ea typeface="+mn-lt"/>
                <a:cs typeface="+mn-lt"/>
              </a:rPr>
              <a:t>FSM</a:t>
            </a:r>
            <a:r>
              <a:rPr lang="en-US">
                <a:ea typeface="+mn-lt"/>
                <a:cs typeface="+mn-lt"/>
              </a:rPr>
              <a:t> most popular . </a:t>
            </a:r>
            <a:r>
              <a:rPr lang="en-US" i="0">
                <a:ea typeface="+mn-lt"/>
                <a:cs typeface="+mn-lt"/>
              </a:rPr>
              <a:t>Appealing since:</a:t>
            </a:r>
            <a:endParaRPr lang="en-US">
              <a:ea typeface="+mn-lt"/>
              <a:cs typeface="+mn-lt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simple, natural, embodies common sense and knowledge of domain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 sz="1200" i="0">
                <a:ea typeface="+mn-lt"/>
                <a:cs typeface="+mn-lt"/>
              </a:rPr>
              <a:t>Ex: See enemy weaker than you? -&gt; Attack. See enemy stronger? -&gt; Go get help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But does not scale</a:t>
            </a:r>
            <a:endParaRPr lang="en-US" sz="1400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Complex situations have many factors</a:t>
            </a:r>
            <a:endParaRPr lang="en-US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Add more rules, becomes brittle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Suitable for many </a:t>
            </a:r>
            <a:r>
              <a:rPr lang="en-US" sz="1400" u="sng">
                <a:ea typeface="+mn-lt"/>
                <a:cs typeface="+mn-lt"/>
              </a:rPr>
              <a:t>AI tasks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>
              <a:ea typeface="Meiryo"/>
            </a:endParaRPr>
          </a:p>
          <a:p>
            <a:pPr marL="285750" lvl="2" indent="-28575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Many agents have quite narrow domain</a:t>
            </a:r>
            <a:endParaRPr lang="en-US" i="0">
              <a:ea typeface="Meiry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4678B-5FB3-4E0D-A8BC-1C7C5CA0FC55}"/>
              </a:ext>
            </a:extLst>
          </p:cNvPr>
          <p:cNvSpPr txBox="1"/>
          <p:nvPr/>
        </p:nvSpPr>
        <p:spPr>
          <a:xfrm>
            <a:off x="3717" y="6471424"/>
            <a:ext cx="59956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See: </a:t>
            </a:r>
            <a:r>
              <a:rPr lang="en-US" sz="1200">
                <a:hlinkClick r:id="rId3"/>
              </a:rPr>
              <a:t>https://www.kidscodecs.com/finite-state-machine-games/</a:t>
            </a:r>
            <a:endParaRPr lang="en-US" sz="12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69387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4" name="Freeform: Shape 8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01758" cy="1431831"/>
          </a:xfrm>
        </p:spPr>
        <p:txBody>
          <a:bodyPr anchor="b"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Thinking</a:t>
            </a:r>
            <a:br>
              <a:rPr lang="en-US" b="0">
                <a:ea typeface="+mj-lt"/>
                <a:cs typeface="+mj-lt"/>
              </a:rPr>
            </a:br>
            <a:r>
              <a:rPr lang="en-US" b="0">
                <a:ea typeface="+mj-lt"/>
                <a:cs typeface="+mj-lt"/>
              </a:rPr>
              <a:t>Search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48452"/>
            <a:ext cx="5404624" cy="4656981"/>
          </a:xfrm>
        </p:spPr>
        <p:txBody>
          <a:bodyPr vert="horz" lIns="109728" tIns="109728" rIns="109728" bIns="91440" rtlCol="0" anchor="t">
            <a:normAutofit fontScale="92500" lnSpcReduction="10000"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Look ahead and see what move to do next</a:t>
            </a:r>
            <a:endParaRPr lang="en-US" sz="1700">
              <a:ea typeface="Meiryo"/>
            </a:endParaRPr>
          </a:p>
          <a:p>
            <a:pPr marL="342900" indent="-34290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700" i="0">
                <a:ea typeface="+mn-lt"/>
                <a:cs typeface="+mn-lt"/>
              </a:rPr>
              <a:t>Ex: piece on game board (MinMax</a:t>
            </a:r>
            <a:r>
              <a:rPr lang="en-US" sz="1700">
                <a:ea typeface="+mn-lt"/>
                <a:cs typeface="+mn-lt"/>
              </a:rPr>
              <a:t> , MinConflict, ...) ,</a:t>
            </a:r>
            <a:r>
              <a:rPr lang="en-US" sz="1700" i="0">
                <a:ea typeface="+mn-lt"/>
                <a:cs typeface="+mn-lt"/>
              </a:rPr>
              <a:t> pathfinding (A</a:t>
            </a:r>
            <a:r>
              <a:rPr lang="en-US" sz="1700">
                <a:ea typeface="+mn-lt"/>
                <a:cs typeface="+mn-lt"/>
              </a:rPr>
              <a:t>* , hueristic)</a:t>
            </a:r>
            <a:endParaRPr lang="en-US" sz="1700" i="0"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Font typeface="Courier New" panose="020B0503020204020204" pitchFamily="34" charset="0"/>
              <a:buChar char="o"/>
            </a:pPr>
            <a:endParaRPr lang="en-US" sz="1700">
              <a:ea typeface="+mn-lt"/>
              <a:cs typeface="+mn-lt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Works well with known information</a:t>
            </a:r>
          </a:p>
          <a:p>
            <a:pPr marL="285750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700" i="0">
                <a:ea typeface="+mn-lt"/>
                <a:cs typeface="+mn-lt"/>
              </a:rPr>
              <a:t>can see obstacles, pieces on board,</a:t>
            </a:r>
            <a:r>
              <a:rPr lang="en-US" sz="1700">
                <a:ea typeface="+mn-lt"/>
                <a:cs typeface="+mn-lt"/>
              </a:rPr>
              <a:t> path finding,  …</a:t>
            </a:r>
          </a:p>
          <a:p>
            <a:pPr marL="285750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endParaRPr lang="en-US" sz="1700">
              <a:ea typeface="+mn-lt"/>
              <a:cs typeface="+mn-lt"/>
            </a:endParaRPr>
          </a:p>
          <a:p>
            <a:pPr marL="285750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Collect Knoledge about environment and query when needed (Resolution , …)</a:t>
            </a:r>
          </a:p>
        </p:txBody>
      </p:sp>
      <p:sp>
        <p:nvSpPr>
          <p:cNvPr id="87" name="Freeform: Shape 9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DE3826C-7C13-437A-B2DF-CC8A66DE3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2" r="14582" b="4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032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0D6275-9780-4089-BB71-5A83065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>
                <a:ea typeface="+mj-lt"/>
                <a:cs typeface="+mj-lt"/>
              </a:rPr>
              <a:t>Thinking</a:t>
            </a:r>
            <a:br>
              <a:rPr lang="en-US" sz="3000" b="0">
                <a:ea typeface="+mj-lt"/>
                <a:cs typeface="+mj-lt"/>
              </a:rPr>
            </a:br>
            <a:r>
              <a:rPr lang="en-US" sz="3000" b="0">
                <a:ea typeface="+mj-lt"/>
                <a:cs typeface="+mj-lt"/>
              </a:rPr>
              <a:t>Machine learning</a:t>
            </a:r>
            <a:endParaRPr lang="en-US" sz="3000">
              <a:ea typeface="+mj-lt"/>
              <a:cs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A9DDB-5775-4225-8041-8BF190A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Evaluate past actions, use for future action</a:t>
            </a:r>
            <a:endParaRPr lang="en-US" sz="170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Even we can train Agents in Game Development and use in Production as Mutate Agent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Learning process is too slow and costly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Required large investments in development to buy equipments and hire technitions to run tests and players to learn from</a:t>
            </a:r>
          </a:p>
        </p:txBody>
      </p:sp>
    </p:spTree>
    <p:extLst>
      <p:ext uri="{BB962C8B-B14F-4D97-AF65-F5344CB8AC3E}">
        <p14:creationId xmlns:p14="http://schemas.microsoft.com/office/powerpoint/2010/main" val="183667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C1EA-AF12-48F5-B35A-513C10C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Game Agents – Acting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7D1-44C3-4593-90B5-19CEEC73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Learning and Remembering</a:t>
            </a:r>
            <a:endParaRPr lang="en-US" sz="1700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Not important in agent short-lived (enemy drone)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Helpful if alive for 30+ seconds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(player attacks from right, so shield right)</a:t>
            </a:r>
            <a:endParaRPr lang="en-US" sz="170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>
                <a:ea typeface="+mn-lt"/>
                <a:cs typeface="+mn-lt"/>
              </a:rPr>
              <a:t>Implementation, too avoid too much information: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 sz="1700">
                <a:ea typeface="+mn-lt"/>
                <a:cs typeface="+mn-lt"/>
              </a:rPr>
              <a:t>fade memory (time , overflow)</a:t>
            </a:r>
            <a:endParaRPr lang="en-US" sz="1700">
              <a:ea typeface="Meiryo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833D635-9C1C-4F7F-80E8-D8D0C57A3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24" r="12435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767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C1EA-AF12-48F5-B35A-513C10C4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b="0">
                <a:ea typeface="+mj-lt"/>
                <a:cs typeface="+mj-lt"/>
              </a:rPr>
              <a:t>Game Agents</a:t>
            </a:r>
            <a:br>
              <a:rPr lang="en-US" b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Acting</a:t>
            </a:r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7D1-44C3-4593-90B5-19CEEC73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vert="horz" lIns="109728" tIns="109728" rIns="109728" bIns="91440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Making agents stupid</a:t>
            </a:r>
            <a:endParaRPr lang="en-US" sz="1600">
              <a:ea typeface="Meiryo"/>
            </a:endParaRP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Many cases, easy to make agents dominate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FPS bot always makes head-shot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Dumb down by giving “human” conditions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 longer reaction times, make unnecessarily vulnerable, have make mistakes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Agent cheating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Ideally, don’t have unfair advantage</a:t>
            </a:r>
          </a:p>
          <a:p>
            <a:pPr marL="28575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+mn-lt"/>
                <a:cs typeface="+mn-lt"/>
              </a:rPr>
              <a:t>(such as more attributes or more knowledge)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may </a:t>
            </a:r>
            <a:r>
              <a:rPr lang="en-US" sz="1600" u="sng">
                <a:ea typeface="+mn-lt"/>
                <a:cs typeface="+mn-lt"/>
              </a:rPr>
              <a:t>cheat</a:t>
            </a:r>
            <a:r>
              <a:rPr lang="en-US" sz="1600">
                <a:ea typeface="+mn-lt"/>
                <a:cs typeface="+mn-lt"/>
              </a:rPr>
              <a:t> to make a challenge</a:t>
            </a:r>
            <a:endParaRPr lang="en-US" sz="16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8342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4CB12-D5AD-4CFC-BC3F-C064C494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Algorithms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1308-E766-4545-A094-66E584383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spcBef>
                <a:spcPts val="930"/>
              </a:spcBef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ea typeface="Meiryo"/>
              </a:rPr>
              <a:t>General and Problem Specific Solutions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9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6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b="0">
                <a:ea typeface="+mj-lt"/>
                <a:cs typeface="+mj-lt"/>
              </a:rPr>
              <a:t>Finite State Machines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Abstract model of computation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Set of states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 starting state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An input </a:t>
            </a:r>
            <a:r>
              <a:rPr lang="en-US" u="sng">
                <a:ea typeface="+mn-lt"/>
                <a:cs typeface="+mn-lt"/>
              </a:rPr>
              <a:t>vocab</a:t>
            </a:r>
            <a:r>
              <a:rPr lang="en-US">
                <a:ea typeface="+mn-lt"/>
                <a:cs typeface="+mn-lt"/>
              </a:rPr>
              <a:t>ulary</a:t>
            </a: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A </a:t>
            </a:r>
            <a:r>
              <a:rPr lang="en-US" u="sng">
                <a:ea typeface="+mn-lt"/>
                <a:cs typeface="+mn-lt"/>
              </a:rPr>
              <a:t>transition function</a:t>
            </a:r>
            <a:r>
              <a:rPr lang="en-US">
                <a:ea typeface="+mn-lt"/>
                <a:cs typeface="+mn-lt"/>
              </a:rPr>
              <a:t> that maps inputs and the current state to a next state</a:t>
            </a:r>
            <a:endParaRPr lang="en-US">
              <a:ea typeface="Meiryo"/>
            </a:endParaRPr>
          </a:p>
          <a:p>
            <a:pPr marL="342900" lvl="1" indent="-342900">
              <a:buFont typeface="Arial" panose="020B0503020204020204" pitchFamily="34" charset="0"/>
              <a:buChar char="•"/>
            </a:pPr>
            <a:r>
              <a:rPr lang="en-US" err="1">
                <a:ea typeface="Meiryo"/>
              </a:rPr>
              <a:t>ResState</a:t>
            </a:r>
            <a:r>
              <a:rPr lang="en-US">
                <a:ea typeface="Meiryo"/>
              </a:rPr>
              <a:t> := trans(</a:t>
            </a:r>
            <a:r>
              <a:rPr lang="en-US" err="1">
                <a:ea typeface="Meiryo"/>
              </a:rPr>
              <a:t>CurState</a:t>
            </a:r>
            <a:r>
              <a:rPr lang="en-US">
                <a:ea typeface="Meiryo"/>
              </a:rPr>
              <a:t>, </a:t>
            </a:r>
            <a:r>
              <a:rPr lang="en-US" err="1">
                <a:ea typeface="Meiryo"/>
              </a:rPr>
              <a:t>inp</a:t>
            </a:r>
            <a:r>
              <a:rPr lang="en-US">
                <a:ea typeface="Meiryo"/>
              </a:rPr>
              <a:t>)</a:t>
            </a:r>
          </a:p>
          <a:p>
            <a:pPr marL="342900" lvl="1" indent="-342900">
              <a:buFont typeface="Arial" panose="020B0503020204020204" pitchFamily="34" charset="0"/>
              <a:buChar char="•"/>
            </a:pPr>
            <a:endParaRPr lang="en-US">
              <a:ea typeface="Meiryo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1194B57-E623-455D-8C19-DCDD514FC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r="18528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6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4CB12-D5AD-4CFC-BC3F-C064C494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1308-E766-4545-A094-66E584383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9376" y="3809935"/>
            <a:ext cx="6953250" cy="1524066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spcBef>
                <a:spcPts val="930"/>
              </a:spcBef>
            </a:pP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6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1692"/>
            <a:ext cx="5295569" cy="761491"/>
          </a:xfrm>
        </p:spPr>
        <p:txBody>
          <a:bodyPr anchor="b">
            <a:normAutofit fontScale="90000"/>
          </a:bodyPr>
          <a:lstStyle/>
          <a:p>
            <a:r>
              <a:rPr lang="en-US">
                <a:ea typeface="Meiryo"/>
              </a:rPr>
              <a:t>C.S. Search Algorithms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82551"/>
            <a:ext cx="5294167" cy="4964906"/>
          </a:xfrm>
        </p:spPr>
        <p:txBody>
          <a:bodyPr vert="horz" lIns="109728" tIns="109728" rIns="109728" bIns="91440" rtlCol="0" anchor="t">
            <a:normAutofit fontScale="77500" lnSpcReduction="20000"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Convert problem states to a graph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Current State is start node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Each action is an edge from a node to other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Problem Goal (which we want to reach) is Graph's final State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There is two kind:</a:t>
            </a:r>
          </a:p>
          <a:p>
            <a:pPr marL="342900" indent="-342900">
              <a:buAutoNum type="arabicPeriod"/>
            </a:pPr>
            <a:r>
              <a:rPr lang="en-US">
                <a:ea typeface="Meiryo"/>
              </a:rPr>
              <a:t>Blind (</a:t>
            </a:r>
            <a:r>
              <a:rPr lang="en-US" err="1">
                <a:ea typeface="Meiryo"/>
              </a:rPr>
              <a:t>UnInformed</a:t>
            </a:r>
            <a:r>
              <a:rPr lang="en-US">
                <a:ea typeface="Meiryo"/>
              </a:rPr>
              <a:t> about next state) :</a:t>
            </a:r>
          </a:p>
          <a:p>
            <a:pPr marL="342900" lvl="1" indent="-34290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DFS, BFS, Iterative-Deeping</a:t>
            </a:r>
          </a:p>
          <a:p>
            <a:pPr marL="342900" indent="-342900">
              <a:buAutoNum type="arabicPeriod"/>
            </a:pPr>
            <a:r>
              <a:rPr lang="en-US">
                <a:ea typeface="Meiryo"/>
              </a:rPr>
              <a:t>Informed (can guess what is in the next state)</a:t>
            </a:r>
          </a:p>
          <a:p>
            <a:pPr marL="342900" indent="-34290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Heuristic , A* , …</a:t>
            </a:r>
          </a:p>
          <a:p>
            <a:pPr marL="342900" indent="-34290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SEE:</a:t>
            </a:r>
          </a:p>
          <a:p>
            <a:pPr marL="342900" indent="-34290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  <a:hlinkClick r:id="rId2"/>
              </a:rPr>
              <a:t>https://qiao.github.io/PathFinding.js/visual/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4" name="Freeform: Shape 5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6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B719EED-CDE8-4798-83DB-137E1801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30" y="1682125"/>
            <a:ext cx="3774974" cy="20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5002A20E-3E35-4907-99ED-8B9D7F48A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8" r="19219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20" name="Freeform: Shape 2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1" name="Freeform: Shape 2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CF815-A946-4E71-8A0A-38FFB9E5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MiniMax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3846-D900-432E-8EC7-3C9BE22F3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Heart of board game</a:t>
            </a:r>
            <a:endParaRPr lang="en-US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Applies to games where:</a:t>
            </a:r>
            <a:endParaRPr lang="en-US">
              <a:ea typeface="Meiryo"/>
            </a:endParaRPr>
          </a:p>
          <a:p>
            <a:pPr marL="342900" lvl="1" indent="-342900">
              <a:buAutoNum type="arabicPeriod"/>
            </a:pPr>
            <a:r>
              <a:rPr lang="en-US">
                <a:ea typeface="+mn-lt"/>
                <a:cs typeface="+mn-lt"/>
              </a:rPr>
              <a:t>Players take turns</a:t>
            </a:r>
            <a:endParaRPr lang="en-US">
              <a:ea typeface="Meiryo"/>
            </a:endParaRPr>
          </a:p>
          <a:p>
            <a:pPr marL="342900" lvl="1" indent="-342900">
              <a:buAutoNum type="arabicPeriod"/>
            </a:pPr>
            <a:r>
              <a:rPr lang="en-US">
                <a:ea typeface="+mn-lt"/>
                <a:cs typeface="+mn-lt"/>
              </a:rPr>
              <a:t>Have perfect information</a:t>
            </a:r>
            <a:endParaRPr lang="en-US">
              <a:ea typeface="Meiryo"/>
            </a:endParaRPr>
          </a:p>
          <a:p>
            <a:pPr lvl="2"/>
            <a:r>
              <a:rPr lang="en-US">
                <a:ea typeface="+mn-lt"/>
                <a:cs typeface="+mn-lt"/>
              </a:rPr>
              <a:t>Chess, Checkers, Tactics</a:t>
            </a:r>
            <a:endParaRPr lang="en-US" i="0">
              <a:ea typeface="+mn-lt"/>
              <a:cs typeface="+mn-lt"/>
            </a:endParaRPr>
          </a:p>
          <a:p>
            <a:pPr marL="342900" lvl="1" indent="-34290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can work with chance or without perfect information:</a:t>
            </a:r>
            <a:endParaRPr lang="en-US" sz="1800">
              <a:ea typeface="Meiryo"/>
            </a:endParaRPr>
          </a:p>
          <a:p>
            <a:pPr lvl="2" indent="0">
              <a:lnSpc>
                <a:spcPct val="150000"/>
              </a:lnSpc>
              <a:buNone/>
            </a:pPr>
            <a:r>
              <a:rPr lang="en-US">
                <a:ea typeface="Meiryo"/>
              </a:rPr>
              <a:t>- Poker, Monopoly, Dice</a:t>
            </a:r>
            <a:endParaRPr lang="en-US" i="0">
              <a:ea typeface="Meiryo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604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1AAD87-462A-4992-85F9-BA02ACA0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Top References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6FAB3-4BF9-478F-A2BF-1BAE39D9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2" y="2312988"/>
            <a:ext cx="9559000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700">
                <a:ea typeface="+mn-lt"/>
                <a:cs typeface="+mn-lt"/>
                <a:hlinkClick r:id="rId2"/>
              </a:rPr>
              <a:t>https://www.ibm.com/cloud/learn/machine-learning</a:t>
            </a:r>
            <a:endParaRPr lang="en-US" sz="1700"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700">
                <a:ea typeface="+mn-lt"/>
                <a:cs typeface="+mn-lt"/>
                <a:hlinkClick r:id="rId3"/>
              </a:rPr>
              <a:t>https://blog.bismart.com/en/difference-between-machine-learning-deep-learning</a:t>
            </a:r>
            <a:endParaRPr lang="en-US" sz="1700"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700">
                <a:ea typeface="+mn-lt"/>
                <a:cs typeface="+mn-lt"/>
                <a:hlinkClick r:id="rId4"/>
              </a:rPr>
              <a:t>https://www.zdnet.com/article/what-is-ai-everything-you-need-to-know-about-artificial-intelligence/</a:t>
            </a:r>
            <a:endParaRPr lang="en-US" sz="1700">
              <a:ea typeface="+mn-lt"/>
              <a:cs typeface="+mn-lt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sz="1700">
                <a:ea typeface="+mn-lt"/>
                <a:cs typeface="+mn-lt"/>
                <a:hlinkClick r:id="rId5"/>
              </a:rPr>
              <a:t>https://en.wikipedia.org/wiki/Artificial_intelligence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sz="17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89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71B37-846E-40B0-AFA4-7ACFCD054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Artificial Intelligence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75DA3-2081-48BD-8838-18AA09ACE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504121" cy="3651250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As opposed to the </a:t>
            </a:r>
            <a:r>
              <a:rPr lang="en-US" u="sng">
                <a:ea typeface="+mn-lt"/>
                <a:cs typeface="+mn-lt"/>
              </a:rPr>
              <a:t>Natural Intelligence</a:t>
            </a:r>
            <a:r>
              <a:rPr lang="en-US">
                <a:ea typeface="+mn-lt"/>
                <a:cs typeface="+mn-lt"/>
              </a:rPr>
              <a:t> displayed by humans or animals which have real mind to make decisions.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AI is intelligence demonstrated by machines.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There are some general algorithms and problem specific algorithms like Search , CSP , 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11D3B7-9289-49C4-8EE5-6FE9E378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8" r="7564" b="-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712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65A8B-B719-4FFA-B94A-C0F3BAF7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E16FF-10C6-45FC-AA5B-5998C0F2E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vert="horz" lIns="109728" tIns="109728" rIns="109728" bIns="91440" rtlCol="0" anchor="t">
            <a:normAutofit fontScale="92500" lnSpcReduction="20000"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Machine learning is a </a:t>
            </a:r>
            <a:r>
              <a:rPr lang="en-US" u="sng">
                <a:ea typeface="+mn-lt"/>
                <a:cs typeface="+mn-lt"/>
              </a:rPr>
              <a:t>branch of AI</a:t>
            </a:r>
            <a:endParaRPr lang="en-US" u="sng"/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Focuses on </a:t>
            </a:r>
            <a:r>
              <a:rPr lang="en-US" u="sng">
                <a:ea typeface="+mn-lt"/>
                <a:cs typeface="+mn-lt"/>
              </a:rPr>
              <a:t>Imitate</a:t>
            </a:r>
            <a:r>
              <a:rPr lang="en-US">
                <a:ea typeface="+mn-lt"/>
                <a:cs typeface="+mn-lt"/>
              </a:rPr>
              <a:t> the way that humans learn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gradually improving its accuracy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Heavily use data to learn about problem and improve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Make predicts and decision upon them </a:t>
            </a:r>
            <a:r>
              <a:rPr lang="en-US" u="sng">
                <a:ea typeface="Meiryo"/>
              </a:rPr>
              <a:t>based </a:t>
            </a:r>
            <a:r>
              <a:rPr lang="en-US" u="sng">
                <a:ea typeface="+mn-lt"/>
                <a:cs typeface="+mn-lt"/>
              </a:rPr>
              <a:t>decision</a:t>
            </a:r>
            <a:r>
              <a:rPr lang="en-US">
                <a:ea typeface="+mn-lt"/>
                <a:cs typeface="+mn-lt"/>
              </a:rPr>
              <a:t> tree </a:t>
            </a:r>
            <a:r>
              <a:rPr lang="en-US">
                <a:ea typeface="Meiryo"/>
              </a:rPr>
              <a:t>on what it learned past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ea typeface="+mn-lt"/>
              <a:cs typeface="+mn-lt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3A47034-16CD-4428-B6A9-3A2AB639A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6" r="23150" b="1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16FD3-9B6B-427C-A271-BC690C4D5FE4}"/>
              </a:ext>
            </a:extLst>
          </p:cNvPr>
          <p:cNvSpPr txBox="1"/>
          <p:nvPr/>
        </p:nvSpPr>
        <p:spPr>
          <a:xfrm>
            <a:off x="368878" y="6456218"/>
            <a:ext cx="6613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See: </a:t>
            </a:r>
            <a:r>
              <a:rPr lang="en-US">
                <a:hlinkClick r:id="rId3"/>
              </a:rPr>
              <a:t>https://youtu.be/l4Ye70M3rZU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52105-E169-4064-80FA-EA9050B8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785401"/>
            <a:ext cx="4148511" cy="1944371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Deep Learning</a:t>
            </a:r>
            <a:endParaRPr lang="en-US"/>
          </a:p>
        </p:txBody>
      </p:sp>
      <p:pic>
        <p:nvPicPr>
          <p:cNvPr id="5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25798C4A-A0E5-44C0-9112-CE371788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2267748"/>
            <a:ext cx="4788670" cy="23225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8B3A-16DA-4EF0-87E3-B57BFD78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2960084"/>
            <a:ext cx="4023361" cy="238539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part of machine learning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inspired by our brain and the connection between neurons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Most use </a:t>
            </a:r>
            <a:r>
              <a:rPr lang="en-US" sz="1200" u="sng">
                <a:ea typeface="+mn-lt"/>
                <a:cs typeface="+mn-lt"/>
              </a:rPr>
              <a:t>neural network architecture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"deep" in reference to the layers that these neural networks have</a:t>
            </a:r>
            <a:endParaRPr lang="en-US" sz="14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Used in Computer Vision and Speech Recognition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53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3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wall, indoor, toy, office&#10;&#10;Description automatically generated">
            <a:extLst>
              <a:ext uri="{FF2B5EF4-FFF2-40B4-BE49-F238E27FC236}">
                <a16:creationId xmlns:a16="http://schemas.microsoft.com/office/drawing/2014/main" id="{74009791-98E0-4808-969F-9304899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FC24B-9240-41D0-8E34-09DF2B3F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32" y="893763"/>
            <a:ext cx="7340048" cy="1651054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AI for Games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5885-A947-43B7-8AC3-E3BCEE324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932" y="2775004"/>
            <a:ext cx="7340048" cy="3189233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400">
                <a:ea typeface="Meiryo"/>
              </a:rPr>
              <a:t>AI for C.S. is Different for Games</a:t>
            </a:r>
            <a:endParaRPr lang="en-US" sz="1400"/>
          </a:p>
          <a:p>
            <a:pPr marL="571500" lvl="1" indent="-28575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400">
                <a:ea typeface="Meiryo"/>
              </a:rPr>
              <a:t>Challenging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>
                <a:ea typeface="Meiryo"/>
              </a:rPr>
              <a:t>Opponents - Helpful Allies</a:t>
            </a:r>
          </a:p>
          <a:p>
            <a:pPr marL="571500" lvl="1" indent="-285750">
              <a:lnSpc>
                <a:spcPct val="130000"/>
              </a:lnSpc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Often constrained by game rules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Must be smart, but purposely flawed</a:t>
            </a:r>
          </a:p>
          <a:p>
            <a:pPr marL="628650" lvl="1" indent="-285750">
              <a:lnSpc>
                <a:spcPct val="130000"/>
              </a:lnSpc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Loose in a fun, challenging way</a:t>
            </a:r>
            <a:endParaRPr lang="en-US" sz="140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Must perform in real time (CPU)</a:t>
            </a:r>
          </a:p>
          <a:p>
            <a:pPr marL="342900" indent="-342900">
              <a:lnSpc>
                <a:spcPct val="130000"/>
              </a:lnSpc>
              <a:buFont typeface="Arial,Sans-Serif"/>
              <a:buChar char="•"/>
            </a:pPr>
            <a:r>
              <a:rPr lang="en-US" sz="1400">
                <a:ea typeface="+mn-lt"/>
                <a:cs typeface="+mn-lt"/>
              </a:rPr>
              <a:t>Configurable by designers</a:t>
            </a:r>
          </a:p>
          <a:p>
            <a:pPr marL="628650" lvl="1" indent="-285750">
              <a:lnSpc>
                <a:spcPct val="130000"/>
              </a:lnSpc>
              <a:buFont typeface="Courier New"/>
              <a:buChar char="o"/>
            </a:pPr>
            <a:r>
              <a:rPr lang="en-US" sz="1400">
                <a:ea typeface="+mn-lt"/>
                <a:cs typeface="+mn-lt"/>
              </a:rPr>
              <a:t>Not hard coded by programmer</a:t>
            </a:r>
            <a:endParaRPr lang="en-US" sz="1400">
              <a:ea typeface="Meiryo"/>
            </a:endParaRPr>
          </a:p>
          <a:p>
            <a:pPr marL="342900" indent="-342900">
              <a:lnSpc>
                <a:spcPct val="130000"/>
              </a:lnSpc>
              <a:buFont typeface="Arial,Sans-Serif"/>
              <a:buChar char="•"/>
            </a:pP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42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43A942-375E-4B85-A3CE-CB801485C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-1" b="8550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37" name="Freeform: Shape 3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9" name="Freeform: Shape 35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58DDB-49F6-4C84-B7CF-CB9E44FB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4780129" cy="1639888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Agents in Games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109F-95E1-4504-A226-E51E741F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Every individual entity in game which can decide what to do , in scope of game Mechanics.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They can act independent or Cooperate to do some task toward goals developer or player assign for them.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Like your opponent in Chess</a:t>
            </a:r>
          </a:p>
        </p:txBody>
      </p:sp>
    </p:spTree>
    <p:extLst>
      <p:ext uri="{BB962C8B-B14F-4D97-AF65-F5344CB8AC3E}">
        <p14:creationId xmlns:p14="http://schemas.microsoft.com/office/powerpoint/2010/main" val="11985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77854-4D7B-4538-B040-90CA57DE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>
                <a:ea typeface="Meiryo"/>
              </a:rPr>
              <a:t>Agents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156E-EE14-4099-87EC-E6A609AC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42" y="2414496"/>
            <a:ext cx="5936303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Most AI focuses around game agent</a:t>
            </a:r>
            <a:endParaRPr lang="en-US">
              <a:ea typeface="Meiryo"/>
            </a:endParaRPr>
          </a:p>
          <a:p>
            <a:pPr marL="285750" lvl="1" indent="-285750">
              <a:buFont typeface="Courier New" panose="020B0503020204020204" pitchFamily="34" charset="0"/>
              <a:buChar char="o"/>
            </a:pPr>
            <a:r>
              <a:rPr lang="en-US">
                <a:ea typeface="+mn-lt"/>
                <a:cs typeface="+mn-lt"/>
              </a:rPr>
              <a:t>think of agent as </a:t>
            </a:r>
            <a:r>
              <a:rPr lang="en-US" b="1">
                <a:ea typeface="+mn-lt"/>
                <a:cs typeface="+mn-lt"/>
              </a:rPr>
              <a:t>NPC</a:t>
            </a:r>
            <a:r>
              <a:rPr lang="en-US">
                <a:ea typeface="+mn-lt"/>
                <a:cs typeface="+mn-lt"/>
              </a:rPr>
              <a:t>, enemy, ally or neutral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Loops through: sense , think, act cycle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+mn-lt"/>
                <a:cs typeface="+mn-lt"/>
              </a:rPr>
              <a:t>Acting is </a:t>
            </a:r>
            <a:r>
              <a:rPr lang="en-US" b="1">
                <a:ea typeface="+mn-lt"/>
                <a:cs typeface="+mn-lt"/>
              </a:rPr>
              <a:t>event specific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308610" lvl="1" indent="-342900">
              <a:buFont typeface="Courier New" panose="020B0503020204020204" pitchFamily="34" charset="0"/>
              <a:buChar char="o"/>
            </a:pPr>
            <a:r>
              <a:rPr lang="en-US" i="0">
                <a:ea typeface="+mn-lt"/>
                <a:cs typeface="+mn-lt"/>
              </a:rPr>
              <a:t>first sense and </a:t>
            </a:r>
            <a:r>
              <a:rPr lang="en-US">
                <a:ea typeface="+mn-lt"/>
                <a:cs typeface="+mn-lt"/>
              </a:rPr>
              <a:t>think then act</a:t>
            </a:r>
            <a:endParaRPr lang="en-US" i="0">
              <a:ea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99F7BF45-F922-4EBE-A58F-64CFAE14B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355966"/>
              </p:ext>
            </p:extLst>
          </p:nvPr>
        </p:nvGraphicFramePr>
        <p:xfrm>
          <a:off x="6815254" y="777574"/>
          <a:ext cx="5181599" cy="3467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73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1780F7-F28A-4485-87DB-2FFB1B6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9" r="2194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A905E-0DEC-4129-A666-78F675AD5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414689"/>
          </a:xfrm>
        </p:spPr>
        <p:txBody>
          <a:bodyPr anchor="b"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Game Agents</a:t>
            </a:r>
            <a:br>
              <a:rPr lang="en-US" b="0">
                <a:ea typeface="+mj-lt"/>
                <a:cs typeface="+mj-lt"/>
              </a:rPr>
            </a:br>
            <a:r>
              <a:rPr lang="en-US" b="0">
                <a:ea typeface="+mj-lt"/>
                <a:cs typeface="+mj-lt"/>
              </a:rPr>
              <a:t>Sensing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8EF9-A9BB-4A47-8E2A-072BCF65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495449"/>
            <a:ext cx="3633747" cy="331695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300">
                <a:ea typeface="+mn-lt"/>
                <a:cs typeface="+mn-lt"/>
              </a:rPr>
              <a:t>Gather current world state: barriers, opponents, objects</a:t>
            </a:r>
            <a:endParaRPr lang="en-US" sz="1300">
              <a:ea typeface="Meiryo"/>
            </a:endParaRP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r>
              <a:rPr lang="en-US" sz="1300">
                <a:ea typeface="+mn-lt"/>
                <a:cs typeface="+mn-lt"/>
              </a:rPr>
              <a:t>Needs limitations: </a:t>
            </a:r>
            <a:r>
              <a:rPr lang="en-US" sz="1300" b="1">
                <a:ea typeface="+mn-lt"/>
                <a:cs typeface="+mn-lt"/>
              </a:rPr>
              <a:t>avoid cheating</a:t>
            </a:r>
            <a:r>
              <a:rPr lang="en-US" sz="1300">
                <a:ea typeface="+mn-lt"/>
                <a:cs typeface="+mn-lt"/>
              </a:rPr>
              <a:t> by looking at game data</a:t>
            </a:r>
          </a:p>
          <a:p>
            <a:pPr marL="285750" lvl="1" indent="-342900">
              <a:lnSpc>
                <a:spcPct val="130000"/>
              </a:lnSpc>
              <a:buFont typeface="Courier New" panose="020B0503020204020204" pitchFamily="34" charset="0"/>
              <a:buChar char="o"/>
            </a:pPr>
            <a:r>
              <a:rPr lang="en-US" sz="1300">
                <a:ea typeface="+mn-lt"/>
                <a:cs typeface="+mn-lt"/>
              </a:rPr>
              <a:t>Typically, same constraints as player (vision, hearing range, etc.)</a:t>
            </a:r>
          </a:p>
          <a:p>
            <a:pPr marL="285750" indent="-285750">
              <a:lnSpc>
                <a:spcPct val="130000"/>
              </a:lnSpc>
              <a:buFont typeface="Arial" panose="020B0503020204020204" pitchFamily="34" charset="0"/>
              <a:buChar char="•"/>
            </a:pPr>
            <a:endParaRPr lang="en-US" sz="13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42890479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SketchLinesVTI</vt:lpstr>
      <vt:lpstr>AI in Game Development</vt:lpstr>
      <vt:lpstr>Definitions</vt:lpstr>
      <vt:lpstr>Artificial Intelligence</vt:lpstr>
      <vt:lpstr>Machine Learning</vt:lpstr>
      <vt:lpstr>Deep Learning</vt:lpstr>
      <vt:lpstr>AI for Games</vt:lpstr>
      <vt:lpstr>Agents in Games</vt:lpstr>
      <vt:lpstr>Agents</vt:lpstr>
      <vt:lpstr>Game Agents Sensing</vt:lpstr>
      <vt:lpstr>Sense - Vision</vt:lpstr>
      <vt:lpstr>Sense</vt:lpstr>
      <vt:lpstr>Game Agents Thinking</vt:lpstr>
      <vt:lpstr>Thinking Finite State Machines</vt:lpstr>
      <vt:lpstr>Thinking Search</vt:lpstr>
      <vt:lpstr>Thinking Machine learning</vt:lpstr>
      <vt:lpstr>Game Agents – Acting</vt:lpstr>
      <vt:lpstr>Game Agents Acting</vt:lpstr>
      <vt:lpstr>Algorithms</vt:lpstr>
      <vt:lpstr>Finite State Machines</vt:lpstr>
      <vt:lpstr>C.S. Search Algorithms</vt:lpstr>
      <vt:lpstr>MiniMax</vt:lpstr>
      <vt:lpstr>Top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2021-07-20T05:11:22Z</dcterms:created>
  <dcterms:modified xsi:type="dcterms:W3CDTF">2021-07-22T05:45:51Z</dcterms:modified>
</cp:coreProperties>
</file>